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57" r:id="rId4"/>
    <p:sldId id="258" r:id="rId5"/>
    <p:sldId id="259" r:id="rId6"/>
    <p:sldId id="260" r:id="rId7"/>
    <p:sldId id="283" r:id="rId8"/>
    <p:sldId id="261" r:id="rId9"/>
    <p:sldId id="269" r:id="rId10"/>
    <p:sldId id="264" r:id="rId11"/>
    <p:sldId id="284" r:id="rId12"/>
    <p:sldId id="285" r:id="rId13"/>
    <p:sldId id="286" r:id="rId14"/>
    <p:sldId id="287" r:id="rId15"/>
    <p:sldId id="263" r:id="rId16"/>
    <p:sldId id="265" r:id="rId17"/>
    <p:sldId id="266" r:id="rId18"/>
    <p:sldId id="267" r:id="rId19"/>
    <p:sldId id="268" r:id="rId20"/>
    <p:sldId id="271" r:id="rId21"/>
    <p:sldId id="272" r:id="rId22"/>
    <p:sldId id="280" r:id="rId23"/>
    <p:sldId id="288" r:id="rId24"/>
    <p:sldId id="290" r:id="rId25"/>
    <p:sldId id="289" r:id="rId26"/>
    <p:sldId id="291" r:id="rId27"/>
  </p:sldIdLst>
  <p:sldSz cx="18288000" cy="10287000"/>
  <p:notesSz cx="6858000" cy="9144000"/>
  <p:embeddedFontLst>
    <p:embeddedFont>
      <p:font typeface="Aptos Narrow" panose="020B0004020202020204" pitchFamily="34" charset="0"/>
      <p:regular r:id="rId29"/>
      <p:bold r:id="rId30"/>
      <p:italic r:id="rId31"/>
      <p:boldItalic r:id="rId32"/>
    </p:embeddedFont>
    <p:embeddedFont>
      <p:font typeface="Ubuntu" panose="020B0504030602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CECFF"/>
    <a:srgbClr val="7241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44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283ACB8C-CEA6-83A1-4525-825634A3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>
            <a:extLst>
              <a:ext uri="{FF2B5EF4-FFF2-40B4-BE49-F238E27FC236}">
                <a16:creationId xmlns:a16="http://schemas.microsoft.com/office/drawing/2014/main" id="{9F5B68F4-AD4B-1520-1629-0F79077A3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>
            <a:extLst>
              <a:ext uri="{FF2B5EF4-FFF2-40B4-BE49-F238E27FC236}">
                <a16:creationId xmlns:a16="http://schemas.microsoft.com/office/drawing/2014/main" id="{E68D449E-FC98-8D08-A5F1-A98CEECF4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16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CAB0B05C-72C1-8BCC-C3D2-54192289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>
            <a:extLst>
              <a:ext uri="{FF2B5EF4-FFF2-40B4-BE49-F238E27FC236}">
                <a16:creationId xmlns:a16="http://schemas.microsoft.com/office/drawing/2014/main" id="{AF8A3E6C-7219-63DC-25BC-E8003506A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>
            <a:extLst>
              <a:ext uri="{FF2B5EF4-FFF2-40B4-BE49-F238E27FC236}">
                <a16:creationId xmlns:a16="http://schemas.microsoft.com/office/drawing/2014/main" id="{7A76645E-90C0-3CF3-72D6-F180E7987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40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89C25-B105-66E5-B9D0-2E91EA1D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>
            <a:extLst>
              <a:ext uri="{FF2B5EF4-FFF2-40B4-BE49-F238E27FC236}">
                <a16:creationId xmlns:a16="http://schemas.microsoft.com/office/drawing/2014/main" id="{B2274C2E-946E-7C47-8057-AEF2328E6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>
            <a:extLst>
              <a:ext uri="{FF2B5EF4-FFF2-40B4-BE49-F238E27FC236}">
                <a16:creationId xmlns:a16="http://schemas.microsoft.com/office/drawing/2014/main" id="{06937CA0-C19F-614E-B90C-4E6AB4D59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57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13992CB7-32F3-793C-54D8-3BFCEBBF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>
            <a:extLst>
              <a:ext uri="{FF2B5EF4-FFF2-40B4-BE49-F238E27FC236}">
                <a16:creationId xmlns:a16="http://schemas.microsoft.com/office/drawing/2014/main" id="{E32A8E0C-91E8-E3EE-19BD-F4886C7A7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>
            <a:extLst>
              <a:ext uri="{FF2B5EF4-FFF2-40B4-BE49-F238E27FC236}">
                <a16:creationId xmlns:a16="http://schemas.microsoft.com/office/drawing/2014/main" id="{29D3BA98-62BF-096C-CF43-402866564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83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D1C2465B-22D4-2B72-F086-4E45BD55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C400A757-8116-B498-4FE7-CF26B13F7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7CB9FB25-098F-3EE2-543B-43E2D39A6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400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>
          <a:extLst>
            <a:ext uri="{FF2B5EF4-FFF2-40B4-BE49-F238E27FC236}">
              <a16:creationId xmlns:a16="http://schemas.microsoft.com/office/drawing/2014/main" id="{3D2B1391-D1C3-6216-5AD6-47A613E5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>
            <a:extLst>
              <a:ext uri="{FF2B5EF4-FFF2-40B4-BE49-F238E27FC236}">
                <a16:creationId xmlns:a16="http://schemas.microsoft.com/office/drawing/2014/main" id="{84347BFB-A62E-50A9-900A-3F24CF5C0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:notes">
            <a:extLst>
              <a:ext uri="{FF2B5EF4-FFF2-40B4-BE49-F238E27FC236}">
                <a16:creationId xmlns:a16="http://schemas.microsoft.com/office/drawing/2014/main" id="{005C1632-DA6A-AC6D-C881-85D9E1988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586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>
          <a:extLst>
            <a:ext uri="{FF2B5EF4-FFF2-40B4-BE49-F238E27FC236}">
              <a16:creationId xmlns:a16="http://schemas.microsoft.com/office/drawing/2014/main" id="{922FFDA2-9CD6-621B-4404-6A021D236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>
            <a:extLst>
              <a:ext uri="{FF2B5EF4-FFF2-40B4-BE49-F238E27FC236}">
                <a16:creationId xmlns:a16="http://schemas.microsoft.com/office/drawing/2014/main" id="{CD34F836-1188-C95B-036A-5E5BE5183E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:notes">
            <a:extLst>
              <a:ext uri="{FF2B5EF4-FFF2-40B4-BE49-F238E27FC236}">
                <a16:creationId xmlns:a16="http://schemas.microsoft.com/office/drawing/2014/main" id="{A5D9CE84-9FD4-9791-848C-0A37485F3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041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>
          <a:extLst>
            <a:ext uri="{FF2B5EF4-FFF2-40B4-BE49-F238E27FC236}">
              <a16:creationId xmlns:a16="http://schemas.microsoft.com/office/drawing/2014/main" id="{28CFB00E-619E-6F5B-0AD0-AF5BED3D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>
            <a:extLst>
              <a:ext uri="{FF2B5EF4-FFF2-40B4-BE49-F238E27FC236}">
                <a16:creationId xmlns:a16="http://schemas.microsoft.com/office/drawing/2014/main" id="{168AD511-B3BE-1F08-5658-E48063BC5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:notes">
            <a:extLst>
              <a:ext uri="{FF2B5EF4-FFF2-40B4-BE49-F238E27FC236}">
                <a16:creationId xmlns:a16="http://schemas.microsoft.com/office/drawing/2014/main" id="{C5CF22AB-BDFB-8CA8-761D-EAE9201B1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403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>
          <a:extLst>
            <a:ext uri="{FF2B5EF4-FFF2-40B4-BE49-F238E27FC236}">
              <a16:creationId xmlns:a16="http://schemas.microsoft.com/office/drawing/2014/main" id="{F1ED26D6-142E-1336-7946-2CA8D90B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>
            <a:extLst>
              <a:ext uri="{FF2B5EF4-FFF2-40B4-BE49-F238E27FC236}">
                <a16:creationId xmlns:a16="http://schemas.microsoft.com/office/drawing/2014/main" id="{5EBD9C00-7AFC-3E48-95F7-3B8D24E91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:notes">
            <a:extLst>
              <a:ext uri="{FF2B5EF4-FFF2-40B4-BE49-F238E27FC236}">
                <a16:creationId xmlns:a16="http://schemas.microsoft.com/office/drawing/2014/main" id="{D8E7AA1D-E33E-E3AF-3EBE-61E438F55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42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8E23E7D-89F0-528B-6E79-0B89E875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>
            <a:extLst>
              <a:ext uri="{FF2B5EF4-FFF2-40B4-BE49-F238E27FC236}">
                <a16:creationId xmlns:a16="http://schemas.microsoft.com/office/drawing/2014/main" id="{CD2E357A-5F5E-80A8-21F7-8E3FDD303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>
            <a:extLst>
              <a:ext uri="{FF2B5EF4-FFF2-40B4-BE49-F238E27FC236}">
                <a16:creationId xmlns:a16="http://schemas.microsoft.com/office/drawing/2014/main" id="{976DEB8D-9EDE-F25C-ADA4-EE109568C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547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57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321704" y="-3935391"/>
            <a:ext cx="7835660" cy="7870782"/>
            <a:chOff x="1813" y="0"/>
            <a:chExt cx="809173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4480994" y="3158114"/>
            <a:ext cx="8518024" cy="8556205"/>
            <a:chOff x="1813" y="0"/>
            <a:chExt cx="809173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75103">
            <a:off x="10600208" y="1214198"/>
            <a:ext cx="1315811" cy="17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20788">
            <a:off x="15830851" y="761504"/>
            <a:ext cx="811074" cy="1300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458746" y="1939319"/>
            <a:ext cx="12633753" cy="6769394"/>
            <a:chOff x="379148" y="-4849168"/>
            <a:chExt cx="14458131" cy="9025863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379148" y="-255290"/>
              <a:ext cx="11410538" cy="443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chemeClr val="bg2">
                      <a:lumMod val="75000"/>
                    </a:schemeClr>
                  </a:solidFill>
                  <a:latin typeface="Ubuntu"/>
                  <a:sym typeface="Ubuntu"/>
                </a:rPr>
                <a:t>Phát triển ứng dụng Web với mã nguồn mở</a:t>
              </a:r>
              <a:endParaRPr sz="800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4771979" y="-4849168"/>
              <a:ext cx="10065300" cy="1625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0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Báo cáo kết thúc môn </a:t>
              </a:r>
              <a:endParaRPr sz="6600">
                <a:solidFill>
                  <a:schemeClr val="dk1"/>
                </a:solidFill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l="15004" r="16134" b="4743"/>
          <a:stretch/>
        </p:blipFill>
        <p:spPr>
          <a:xfrm>
            <a:off x="10069741" y="1028699"/>
            <a:ext cx="9310536" cy="72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91993">
            <a:off x="16924421" y="602260"/>
            <a:ext cx="1434317" cy="16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9">
            <a:extLst>
              <a:ext uri="{FF2B5EF4-FFF2-40B4-BE49-F238E27FC236}">
                <a16:creationId xmlns:a16="http://schemas.microsoft.com/office/drawing/2014/main" id="{A9E6D210-0C60-4B40-C0FC-F7A797C813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63925">
            <a:off x="7381812" y="7342666"/>
            <a:ext cx="1434317" cy="16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ướng dẫn tạo trang web đầu tiên của trẻ với HTML và CSS | Hour Of Code  Việt Nam">
            <a:extLst>
              <a:ext uri="{FF2B5EF4-FFF2-40B4-BE49-F238E27FC236}">
                <a16:creationId xmlns:a16="http://schemas.microsoft.com/office/drawing/2014/main" id="{2C6B1506-2E7A-AF99-201A-0E7802EC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004" y="2134402"/>
            <a:ext cx="7959634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3C7189A-8C19-0532-3289-16B4913C5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10" y="1958153"/>
            <a:ext cx="7659189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HTML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Ngôn ngữ đánh dấu để tạo cấu trúc trang web.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Định nghĩa: Tiêu đề, đoạn văn, hình ảnh, liên kết, biểu mẫu...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CSS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Ngôn ngữ định kiểu trang web.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Tạo giao diện đẹp và thiết kế </a:t>
            </a:r>
            <a:r>
              <a:rPr kumimoji="0" lang="en-US" altLang="en-US" sz="3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responsive.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Điều chỉnh: Màu sắc, phông chữ, khoảng cách, bố cục.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AFF355F5-8E46-8DC5-F74C-EA38345B72B7}"/>
              </a:ext>
            </a:extLst>
          </p:cNvPr>
          <p:cNvSpPr txBox="1"/>
          <p:nvPr/>
        </p:nvSpPr>
        <p:spPr>
          <a:xfrm>
            <a:off x="-469815" y="408468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Công nghệ áp dụng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FECBE407-DD26-B034-0D64-FDEE3FDD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>
            <a:extLst>
              <a:ext uri="{FF2B5EF4-FFF2-40B4-BE49-F238E27FC236}">
                <a16:creationId xmlns:a16="http://schemas.microsoft.com/office/drawing/2014/main" id="{6225FB6C-0B4E-A7AF-FC04-C3147B5A66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91993">
            <a:off x="16924421" y="602260"/>
            <a:ext cx="1434317" cy="16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9">
            <a:extLst>
              <a:ext uri="{FF2B5EF4-FFF2-40B4-BE49-F238E27FC236}">
                <a16:creationId xmlns:a16="http://schemas.microsoft.com/office/drawing/2014/main" id="{C98BB1B4-61D4-DEB5-CE48-2C19F80671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63925">
            <a:off x="7381812" y="7342666"/>
            <a:ext cx="1434317" cy="16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473A3C0-0904-C5F3-C8D3-39A782780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60" y="2050487"/>
            <a:ext cx="8725989" cy="68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 b="1">
                <a:latin typeface="Aptos Narrow" panose="020B0004020202020204" pitchFamily="34" charset="0"/>
              </a:rPr>
              <a:t>JavaScript</a:t>
            </a:r>
            <a:r>
              <a:rPr lang="vi-VN" sz="4000">
                <a:latin typeface="Aptos Narrow" panose="020B0004020202020204" pitchFamily="34" charset="0"/>
              </a:rPr>
              <a:t>Ngôn ngữ lập trình phía client, tăng tính năng động và tương tác.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Tác dụng: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Thao tác trực tiếp với người dùng (nhấp chuột, nhập dữ liệu).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Thay đổi nội dung mà không tải lại trang.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D989CBE9-18E4-995A-3908-FEF00A2D9760}"/>
              </a:ext>
            </a:extLst>
          </p:cNvPr>
          <p:cNvSpPr txBox="1"/>
          <p:nvPr/>
        </p:nvSpPr>
        <p:spPr>
          <a:xfrm>
            <a:off x="-469815" y="408468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Công nghệ áp dụng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146" name="Picture 2" descr="Tìm hiểu ngôn ngữ JavaScript là gì và cách viết cơ bản">
            <a:extLst>
              <a:ext uri="{FF2B5EF4-FFF2-40B4-BE49-F238E27FC236}">
                <a16:creationId xmlns:a16="http://schemas.microsoft.com/office/drawing/2014/main" id="{819290D9-8523-9772-5501-8F7600E0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305" y="2565399"/>
            <a:ext cx="7603071" cy="520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DF3D5E9-5273-E7B3-47E9-6A9F1CBE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>
            <a:extLst>
              <a:ext uri="{FF2B5EF4-FFF2-40B4-BE49-F238E27FC236}">
                <a16:creationId xmlns:a16="http://schemas.microsoft.com/office/drawing/2014/main" id="{7FD80A78-946D-B573-C131-803D81D207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91993">
            <a:off x="16715415" y="1373482"/>
            <a:ext cx="1434317" cy="16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9">
            <a:extLst>
              <a:ext uri="{FF2B5EF4-FFF2-40B4-BE49-F238E27FC236}">
                <a16:creationId xmlns:a16="http://schemas.microsoft.com/office/drawing/2014/main" id="{0C9DB528-9AEA-07AA-B15A-7DFE41F25B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63925">
            <a:off x="7130652" y="6872403"/>
            <a:ext cx="1434317" cy="16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DE71BFC-C539-ADE7-41E1-1F2809B6C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564" y="1807957"/>
            <a:ext cx="6701246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600" b="1">
                <a:latin typeface="Aptos Narrow" panose="020B0004020202020204" pitchFamily="34" charset="0"/>
              </a:rPr>
              <a:t>Bootstrap</a:t>
            </a:r>
            <a:r>
              <a:rPr lang="en-US" sz="3600" b="1">
                <a:latin typeface="Aptos Narrow" panose="020B0004020202020204" pitchFamily="34" charset="0"/>
              </a:rPr>
              <a:t> </a:t>
            </a:r>
            <a:r>
              <a:rPr lang="vi-VN" sz="3600">
                <a:latin typeface="Aptos Narrow" panose="020B0004020202020204" pitchFamily="34" charset="0"/>
              </a:rPr>
              <a:t>Framework HTML, CSS, và JS để xây dựng website responsive nhanh chóng.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600">
                <a:latin typeface="Aptos Narrow" panose="020B0004020202020204" pitchFamily="34" charset="0"/>
              </a:rPr>
              <a:t>Ưu điểm: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600">
                <a:latin typeface="Aptos Narrow" panose="020B0004020202020204" pitchFamily="34" charset="0"/>
              </a:rPr>
              <a:t>Dễ sử dụng: Yêu cầu kiến thức cơ bản về HTML, CSS, JS.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600">
                <a:latin typeface="Aptos Narrow" panose="020B0004020202020204" pitchFamily="34" charset="0"/>
              </a:rPr>
              <a:t>Responsive: Tự động tương thích với nhiều thiết bị.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3F43C50A-377E-6BBF-0012-A4ED49086F55}"/>
              </a:ext>
            </a:extLst>
          </p:cNvPr>
          <p:cNvSpPr txBox="1"/>
          <p:nvPr/>
        </p:nvSpPr>
        <p:spPr>
          <a:xfrm>
            <a:off x="-469815" y="408468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Công nghệ áp dụng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122" name="Picture 2" descr="Bootstrap CDN là gì? Cách sử dụng Bootstrap qua CDN">
            <a:extLst>
              <a:ext uri="{FF2B5EF4-FFF2-40B4-BE49-F238E27FC236}">
                <a16:creationId xmlns:a16="http://schemas.microsoft.com/office/drawing/2014/main" id="{5A44F56E-C8F8-3FA7-AD6C-311B9D53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093" y="2855187"/>
            <a:ext cx="8153059" cy="42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83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C8E87217-C724-92D2-B0A4-BD07FD908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>
            <a:extLst>
              <a:ext uri="{FF2B5EF4-FFF2-40B4-BE49-F238E27FC236}">
                <a16:creationId xmlns:a16="http://schemas.microsoft.com/office/drawing/2014/main" id="{0B2A78E9-55B0-259C-571F-2E5E061F36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91993">
            <a:off x="16924421" y="602260"/>
            <a:ext cx="1434317" cy="16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9">
            <a:extLst>
              <a:ext uri="{FF2B5EF4-FFF2-40B4-BE49-F238E27FC236}">
                <a16:creationId xmlns:a16="http://schemas.microsoft.com/office/drawing/2014/main" id="{33DA178D-F452-A536-0344-83032151DA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63925">
            <a:off x="10687442" y="7672027"/>
            <a:ext cx="1434317" cy="16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1F252B1-0E4E-8141-A91D-5170C0981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10" y="1903164"/>
            <a:ext cx="10440489" cy="68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sz="4000" b="1">
                <a:latin typeface="Aptos Narrow" panose="020B0004020202020204" pitchFamily="34" charset="0"/>
              </a:rPr>
              <a:t>Cơ sở dữ liệu MySQL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Hệ quản trị cơ sở dữ liệu quan hệ (RDBMS) mã nguồn mở.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Đặc điểm: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Hiệu suất cao, dễ mở rộng.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Bảo mật mạnh mẽ, quản lý phân quyền chi tiết.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4000">
                <a:latin typeface="Aptos Narrow" panose="020B0004020202020204" pitchFamily="34" charset="0"/>
              </a:rPr>
              <a:t>Hỗ trợ đa nền tảng (Windows, Linux, macOS).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2166F36F-2C6C-8BD5-6793-7B90B310AA9E}"/>
              </a:ext>
            </a:extLst>
          </p:cNvPr>
          <p:cNvSpPr txBox="1"/>
          <p:nvPr/>
        </p:nvSpPr>
        <p:spPr>
          <a:xfrm>
            <a:off x="-469815" y="408468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Công nghệ áp dụng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8" name="Picture 2" descr="MySQL Là Gì? 10 Lý Do Nên Sử Dụng Hệ Quản Trị Dữ Liệu MySQL">
            <a:extLst>
              <a:ext uri="{FF2B5EF4-FFF2-40B4-BE49-F238E27FC236}">
                <a16:creationId xmlns:a16="http://schemas.microsoft.com/office/drawing/2014/main" id="{30532C35-2CC8-B238-DDE2-836ADFB1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00" y="2959761"/>
            <a:ext cx="5363494" cy="43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20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3702EE3-8602-3566-994D-B30A94347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>
            <a:extLst>
              <a:ext uri="{FF2B5EF4-FFF2-40B4-BE49-F238E27FC236}">
                <a16:creationId xmlns:a16="http://schemas.microsoft.com/office/drawing/2014/main" id="{230F2EC2-7DAB-DB24-4E37-532B3564C4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020656">
            <a:off x="16819918" y="889643"/>
            <a:ext cx="1434317" cy="16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9">
            <a:extLst>
              <a:ext uri="{FF2B5EF4-FFF2-40B4-BE49-F238E27FC236}">
                <a16:creationId xmlns:a16="http://schemas.microsoft.com/office/drawing/2014/main" id="{8137DE97-7361-C235-7835-6C8244EC6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63925">
            <a:off x="10309780" y="7085976"/>
            <a:ext cx="1434317" cy="16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FD5FB6AB-BCF2-C64F-5072-C571AA7DAA76}"/>
              </a:ext>
            </a:extLst>
          </p:cNvPr>
          <p:cNvSpPr txBox="1"/>
          <p:nvPr/>
        </p:nvSpPr>
        <p:spPr>
          <a:xfrm>
            <a:off x="-469815" y="408468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Công nghệ áp dụng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391AC-1C42-635D-2DF8-895F8E6B9919}"/>
              </a:ext>
            </a:extLst>
          </p:cNvPr>
          <p:cNvSpPr txBox="1"/>
          <p:nvPr/>
        </p:nvSpPr>
        <p:spPr>
          <a:xfrm>
            <a:off x="732160" y="2063175"/>
            <a:ext cx="10685140" cy="666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PHP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(Hypertext Preprocessor):</a:t>
            </a:r>
          </a:p>
          <a:p>
            <a:pPr marL="571500" lvl="1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Ngôn ngữ kịch bản phía máy chủ, xử lý logic web.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Tạo nội dung web động, quản lý cơ sở dữ liệu.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Ứng dụng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Hệ thống quản lý nội dung (CMS): WordPress, Joomla.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Xây dựng ứng dụng thương mại điện tử và web phức tạp.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Hỗ trợ cơ sở dữ liệu linh hoạt, bảo mật cao.</a:t>
            </a:r>
          </a:p>
        </p:txBody>
      </p:sp>
      <p:pic>
        <p:nvPicPr>
          <p:cNvPr id="3075" name="Picture 3" descr="PHP là gì? - Sự hữu ích của PHP khi lập trình phát triển web">
            <a:extLst>
              <a:ext uri="{FF2B5EF4-FFF2-40B4-BE49-F238E27FC236}">
                <a16:creationId xmlns:a16="http://schemas.microsoft.com/office/drawing/2014/main" id="{3C7175EC-8744-DB9D-D09F-13DF6DF63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90" y="2963829"/>
            <a:ext cx="5689048" cy="41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2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l="17247" t="5430" r="18851" b="4811"/>
          <a:stretch/>
        </p:blipFill>
        <p:spPr>
          <a:xfrm>
            <a:off x="-98175" y="4202425"/>
            <a:ext cx="6935726" cy="5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2566564" y="1271301"/>
            <a:ext cx="13155000" cy="286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CHƯƠNG 3:  TỔNG QUAN NGHIÊN CỨU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4587">
            <a:off x="15684300" y="508536"/>
            <a:ext cx="2048069" cy="2234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A55B2-A975-6279-613F-B95505D81D63}"/>
              </a:ext>
            </a:extLst>
          </p:cNvPr>
          <p:cNvSpPr txBox="1"/>
          <p:nvPr/>
        </p:nvSpPr>
        <p:spPr>
          <a:xfrm>
            <a:off x="8421703" y="5664952"/>
            <a:ext cx="1184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>
                <a:solidFill>
                  <a:schemeClr val="tx1"/>
                </a:solidFill>
                <a:latin typeface="Aptos Narrow" panose="020B0004020202020204" pitchFamily="34" charset="0"/>
              </a:rPr>
              <a:t>M</a:t>
            </a:r>
            <a:r>
              <a:rPr lang="vi-VN" sz="4400" b="1">
                <a:solidFill>
                  <a:schemeClr val="tx1"/>
                </a:solidFill>
                <a:latin typeface="Aptos Narrow" panose="020B0004020202020204" pitchFamily="34" charset="0"/>
              </a:rPr>
              <a:t>ục tiêu hệ thống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FA69E-C4F0-3344-BB6D-D76307412717}"/>
              </a:ext>
            </a:extLst>
          </p:cNvPr>
          <p:cNvSpPr txBox="1"/>
          <p:nvPr/>
        </p:nvSpPr>
        <p:spPr>
          <a:xfrm>
            <a:off x="8421703" y="6434393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>
                <a:solidFill>
                  <a:schemeClr val="tx1"/>
                </a:solidFill>
                <a:latin typeface="Aptos Narrow" panose="020B0004020202020204" pitchFamily="34" charset="0"/>
              </a:rPr>
              <a:t>Yêu cầu chức năng chính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8C70D-6484-BB26-2C73-472150EE3120}"/>
              </a:ext>
            </a:extLst>
          </p:cNvPr>
          <p:cNvSpPr txBox="1"/>
          <p:nvPr/>
        </p:nvSpPr>
        <p:spPr>
          <a:xfrm>
            <a:off x="8421703" y="7203834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>
                <a:solidFill>
                  <a:schemeClr val="tx1"/>
                </a:solidFill>
                <a:latin typeface="Aptos Narrow" panose="020B0004020202020204" pitchFamily="34" charset="0"/>
              </a:rPr>
              <a:t>Mô hình ERD </a:t>
            </a:r>
            <a:endParaRPr lang="vi-VN" sz="4400" b="1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l="26577" t="3374" r="26223" b="7347"/>
          <a:stretch/>
        </p:blipFill>
        <p:spPr>
          <a:xfrm>
            <a:off x="293738" y="2963993"/>
            <a:ext cx="6220452" cy="66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671" y="1910503"/>
            <a:ext cx="1519132" cy="105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EBB82-F64F-35D4-2583-D1CACC3B6472}"/>
              </a:ext>
            </a:extLst>
          </p:cNvPr>
          <p:cNvSpPr txBox="1"/>
          <p:nvPr/>
        </p:nvSpPr>
        <p:spPr>
          <a:xfrm>
            <a:off x="7060290" y="3463021"/>
            <a:ext cx="1043491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sz="5400" b="1">
                <a:latin typeface="Aptos Narrow" panose="020B0004020202020204" pitchFamily="34" charset="0"/>
              </a:rPr>
              <a:t>Mục tiêu</a:t>
            </a:r>
            <a:r>
              <a:rPr lang="vi-VN" sz="5400">
                <a:latin typeface="Aptos Narrow" panose="020B0004020202020204" pitchFamily="34" charset="0"/>
              </a:rPr>
              <a:t>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vi-VN" sz="5400">
                <a:latin typeface="Aptos Narrow" panose="020B0004020202020204" pitchFamily="34" charset="0"/>
              </a:rPr>
              <a:t>Tạo giao diện thân thiện, dễ sử dụng.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vi-VN" sz="5400">
                <a:latin typeface="Aptos Narrow" panose="020B0004020202020204" pitchFamily="34" charset="0"/>
              </a:rPr>
              <a:t>Backend vững chắc, dễ mở rộng.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vi-VN" sz="5400">
                <a:latin typeface="Aptos Narrow" panose="020B0004020202020204" pitchFamily="34" charset="0"/>
              </a:rPr>
              <a:t>Bảo mật thông tin người dùng và giao dịch.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BA2C0-746A-7E15-A333-DB570ABC7437}"/>
              </a:ext>
            </a:extLst>
          </p:cNvPr>
          <p:cNvSpPr txBox="1"/>
          <p:nvPr/>
        </p:nvSpPr>
        <p:spPr>
          <a:xfrm>
            <a:off x="2236803" y="679511"/>
            <a:ext cx="118422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vi-VN" sz="6000" b="1">
                <a:solidFill>
                  <a:schemeClr val="bg2">
                    <a:lumMod val="75000"/>
                  </a:schemeClr>
                </a:solidFill>
              </a:rPr>
              <a:t>ục tiêu hệ thống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1901" y="2089263"/>
            <a:ext cx="1209383" cy="186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1"/>
          <p:cNvPicPr preferRelativeResize="0"/>
          <p:nvPr/>
        </p:nvPicPr>
        <p:blipFill rotWithShape="1">
          <a:blip r:embed="rId4">
            <a:alphaModFix/>
          </a:blip>
          <a:srcRect l="25989" t="5786" r="25485" b="5055"/>
          <a:stretch/>
        </p:blipFill>
        <p:spPr>
          <a:xfrm>
            <a:off x="11793810" y="3635101"/>
            <a:ext cx="5439140" cy="562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95829-C316-697A-BD12-40E750084F94}"/>
              </a:ext>
            </a:extLst>
          </p:cNvPr>
          <p:cNvSpPr txBox="1"/>
          <p:nvPr/>
        </p:nvSpPr>
        <p:spPr>
          <a:xfrm>
            <a:off x="1601731" y="2393133"/>
            <a:ext cx="942041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sz="4400" b="1">
                <a:latin typeface="Aptos Narrow" panose="020B0004020202020204" pitchFamily="34" charset="0"/>
              </a:rPr>
              <a:t>Quản lý sản phẩm</a:t>
            </a:r>
            <a:r>
              <a:rPr lang="vi-VN" sz="4400">
                <a:latin typeface="Aptos Narrow" panose="020B0004020202020204" pitchFamily="34" charset="0"/>
              </a:rPr>
              <a:t>: Thêm, sửa, xóa, phân loại.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4400" b="1">
                <a:latin typeface="Aptos Narrow" panose="020B0004020202020204" pitchFamily="34" charset="0"/>
              </a:rPr>
              <a:t>Giỏ hàng</a:t>
            </a:r>
            <a:r>
              <a:rPr lang="vi-VN" sz="4400">
                <a:latin typeface="Aptos Narrow" panose="020B0004020202020204" pitchFamily="34" charset="0"/>
              </a:rPr>
              <a:t>: Thêm sản phẩm, chỉnh sửa, thanh toán.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4400" b="1">
                <a:latin typeface="Aptos Narrow" panose="020B0004020202020204" pitchFamily="34" charset="0"/>
              </a:rPr>
              <a:t>Quản lý đơn hàng</a:t>
            </a:r>
            <a:r>
              <a:rPr lang="vi-VN" sz="4400">
                <a:latin typeface="Aptos Narrow" panose="020B0004020202020204" pitchFamily="34" charset="0"/>
              </a:rPr>
              <a:t>: Theo dõi, lưu trữ, lịch sử đơn hàng.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4400" b="1">
                <a:latin typeface="Aptos Narrow" panose="020B0004020202020204" pitchFamily="34" charset="0"/>
              </a:rPr>
              <a:t>Báo cáo</a:t>
            </a:r>
            <a:r>
              <a:rPr lang="vi-VN" sz="4400">
                <a:latin typeface="Aptos Narrow" panose="020B0004020202020204" pitchFamily="34" charset="0"/>
              </a:rPr>
              <a:t>: Doanh thu, sản phẩm bán chạy, tồn kho.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4400" b="1">
                <a:latin typeface="Aptos Narrow" panose="020B0004020202020204" pitchFamily="34" charset="0"/>
              </a:rPr>
              <a:t>Bảo mật</a:t>
            </a:r>
            <a:r>
              <a:rPr lang="vi-VN" sz="4400">
                <a:latin typeface="Aptos Narrow" panose="020B0004020202020204" pitchFamily="34" charset="0"/>
              </a:rPr>
              <a:t>: Mã hóa dữ liệu, xác thực hai yếu tố.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D516-CEE2-A652-0567-760DC4D6B75E}"/>
              </a:ext>
            </a:extLst>
          </p:cNvPr>
          <p:cNvSpPr txBox="1"/>
          <p:nvPr/>
        </p:nvSpPr>
        <p:spPr>
          <a:xfrm>
            <a:off x="793376" y="79413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>
                <a:solidFill>
                  <a:schemeClr val="bg2">
                    <a:lumMod val="75000"/>
                  </a:schemeClr>
                </a:solidFill>
                <a:latin typeface="Aptos Narrow" panose="020B0004020202020204" pitchFamily="34" charset="0"/>
              </a:rPr>
              <a:t>Yêu cầu chức năng chính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D14608-C669-F87A-C8E8-8F6A3DE26CEB}"/>
              </a:ext>
            </a:extLst>
          </p:cNvPr>
          <p:cNvSpPr/>
          <p:nvPr/>
        </p:nvSpPr>
        <p:spPr>
          <a:xfrm>
            <a:off x="-132521" y="0"/>
            <a:ext cx="18420521" cy="133119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D458D-B198-5125-85C3-F0770A31B581}"/>
              </a:ext>
            </a:extLst>
          </p:cNvPr>
          <p:cNvSpPr txBox="1"/>
          <p:nvPr/>
        </p:nvSpPr>
        <p:spPr>
          <a:xfrm>
            <a:off x="6370644" y="212035"/>
            <a:ext cx="5546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Ubuntu" panose="020B0504030602030204" pitchFamily="34" charset="0"/>
              </a:rPr>
              <a:t>Mô hình ERD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87B3FD1-D2C6-9B8B-0926-749F2A9A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93" y="1331194"/>
            <a:ext cx="15752072" cy="8743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93AF89-D961-7FEB-2DFC-BC38E4748AF4}"/>
              </a:ext>
            </a:extLst>
          </p:cNvPr>
          <p:cNvSpPr/>
          <p:nvPr/>
        </p:nvSpPr>
        <p:spPr>
          <a:xfrm>
            <a:off x="-132522" y="833737"/>
            <a:ext cx="18420521" cy="1331193"/>
          </a:xfrm>
          <a:prstGeom prst="rect">
            <a:avLst/>
          </a:prstGeom>
          <a:solidFill>
            <a:srgbClr val="CCE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l="19442" t="7880" r="20587" b="7652"/>
          <a:stretch/>
        </p:blipFill>
        <p:spPr>
          <a:xfrm>
            <a:off x="12564601" y="5685183"/>
            <a:ext cx="5843912" cy="534393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/>
          <p:nvPr/>
        </p:nvSpPr>
        <p:spPr>
          <a:xfrm>
            <a:off x="-2217778" y="-1744095"/>
            <a:ext cx="5520844" cy="554559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15968869" y="2345635"/>
            <a:ext cx="3865551" cy="3648921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67138-57CA-5874-DD02-32B5E81CDDB3}"/>
              </a:ext>
            </a:extLst>
          </p:cNvPr>
          <p:cNvSpPr txBox="1"/>
          <p:nvPr/>
        </p:nvSpPr>
        <p:spPr>
          <a:xfrm>
            <a:off x="1275522" y="4035631"/>
            <a:ext cx="115890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Sản phẩm (sanpham):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Liên kết chặt chẽ với thể loại, chất liệu, và nhà sản xuất.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Có thể xuất hiện trong nhiều đơn hàng.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Người dùng (nguoidung):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Quản lý các đơn hàng, phản hồi, và quyền sử dụng.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Phản hồi (phanhoi):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Được giải đáp bởi bảng giaidap.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B56C8-F94D-39EE-BBC8-4DB5AA95C66A}"/>
              </a:ext>
            </a:extLst>
          </p:cNvPr>
          <p:cNvSpPr txBox="1"/>
          <p:nvPr/>
        </p:nvSpPr>
        <p:spPr>
          <a:xfrm>
            <a:off x="3511132" y="991501"/>
            <a:ext cx="1158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i="0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Ubuntu" panose="020B0504030602030204" pitchFamily="34" charset="0"/>
              </a:rPr>
              <a:t>Mối quan hệ tổng quan: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E41B5DB4-080F-7AC8-F014-A4791C0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3623" y="1409560"/>
            <a:ext cx="905241" cy="905241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2179" y="-6147"/>
            <a:ext cx="3472877" cy="2326488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28" name="Picture 4" descr="Hình ảnh Biểu Tượng Phẳng đồ Thể Thao Vectơ PNG , Quần áo, áo Sơ Mi, Bộ  Dụng Cụ PNG và Vector với nền trong suốt để tải xuống miễn phí">
            <a:extLst>
              <a:ext uri="{FF2B5EF4-FFF2-40B4-BE49-F238E27FC236}">
                <a16:creationId xmlns:a16="http://schemas.microsoft.com/office/drawing/2014/main" id="{0E9C2CBD-7118-88B0-B3B5-DDF8BF46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041"/>
          <a:stretch/>
        </p:blipFill>
        <p:spPr bwMode="auto">
          <a:xfrm>
            <a:off x="14735270" y="6897969"/>
            <a:ext cx="3796697" cy="3520640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남자와 여자는 흰색 배경에서 실행하는 운동복에. 플랫 스타일의 벡터 일러스트 레이션 로열티 무료 사진, 그림, 이미지 그리고  스톡포토그래피. Image 69938769">
            <a:extLst>
              <a:ext uri="{FF2B5EF4-FFF2-40B4-BE49-F238E27FC236}">
                <a16:creationId xmlns:a16="http://schemas.microsoft.com/office/drawing/2014/main" id="{8CC95DD2-7006-6F46-6E13-C6D686B7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43"/>
          <a:stretch/>
        </p:blipFill>
        <p:spPr bwMode="auto">
          <a:xfrm>
            <a:off x="10244694" y="3506575"/>
            <a:ext cx="3796697" cy="3796697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Ý Tưởng Thiết Bị Thể Thao Vector - Free.Vector6.com">
            <a:extLst>
              <a:ext uri="{FF2B5EF4-FFF2-40B4-BE49-F238E27FC236}">
                <a16:creationId xmlns:a16="http://schemas.microsoft.com/office/drawing/2014/main" id="{573157C3-363B-5696-0F25-F4CDF49B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" r="-1" b="4914"/>
          <a:stretch/>
        </p:blipFill>
        <p:spPr bwMode="auto">
          <a:xfrm>
            <a:off x="14773674" y="10"/>
            <a:ext cx="3514325" cy="3322496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97237" y="4206643"/>
            <a:ext cx="0" cy="2396562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078202" y="4967033"/>
            <a:ext cx="1702599" cy="716996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10601433" y="8023807"/>
            <a:ext cx="2753587" cy="2775548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76953" y="9159240"/>
            <a:ext cx="2706408" cy="1120323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32" name="Picture 8" descr="Tổng hợp 100+ Ảnh background PowerPoint đẹp High-quality images and videos  for your presentations">
            <a:extLst>
              <a:ext uri="{FF2B5EF4-FFF2-40B4-BE49-F238E27FC236}">
                <a16:creationId xmlns:a16="http://schemas.microsoft.com/office/drawing/2014/main" id="{7657D44C-3AE5-47C1-902F-FC158B8F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" y="0"/>
            <a:ext cx="9507839" cy="102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35555905-43F2-7A6A-7A6A-111F19DE883E}"/>
              </a:ext>
            </a:extLst>
          </p:cNvPr>
          <p:cNvSpPr txBox="1"/>
          <p:nvPr/>
        </p:nvSpPr>
        <p:spPr>
          <a:xfrm>
            <a:off x="762901" y="2314801"/>
            <a:ext cx="8002395" cy="45062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 lnSpcReduction="2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0" u="none" strike="noStrike" kern="1200" cap="none">
                <a:solidFill>
                  <a:schemeClr val="bg2">
                    <a:lumMod val="75000"/>
                  </a:schemeClr>
                </a:solidFill>
                <a:latin typeface="Ubuntu" panose="020B0504030602030204" pitchFamily="34" charset="0"/>
                <a:ea typeface="+mj-ea"/>
                <a:cs typeface="+mj-cs"/>
                <a:sym typeface="Ubuntu"/>
              </a:rPr>
              <a:t>Đề tài:  </a:t>
            </a:r>
          </a:p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1" i="0" u="none" strike="noStrike" kern="1200" cap="none">
              <a:solidFill>
                <a:schemeClr val="bg2">
                  <a:lumMod val="75000"/>
                </a:schemeClr>
              </a:solidFill>
              <a:latin typeface="Ubuntu" panose="020B0504030602030204" pitchFamily="34" charset="0"/>
              <a:ea typeface="+mj-ea"/>
              <a:cs typeface="+mj-cs"/>
              <a:sym typeface="Ubuntu"/>
            </a:endParaRPr>
          </a:p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>
                <a:solidFill>
                  <a:schemeClr val="bg2">
                    <a:lumMod val="75000"/>
                  </a:schemeClr>
                </a:solidFill>
                <a:effectLst/>
                <a:latin typeface="Ubuntu" panose="020B0504030602030204" pitchFamily="34" charset="0"/>
                <a:ea typeface="+mj-ea"/>
                <a:cs typeface="+mj-cs"/>
              </a:rPr>
              <a:t>Xây dựng website bán quần áo thể thao </a:t>
            </a:r>
            <a:endParaRPr lang="en-US" sz="7200" kern="1200">
              <a:solidFill>
                <a:schemeClr val="bg2">
                  <a:lumMod val="75000"/>
                </a:schemeClr>
              </a:solidFill>
              <a:latin typeface="Ubuntu" panose="020B05040306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371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6"/>
          <p:cNvPicPr preferRelativeResize="0"/>
          <p:nvPr/>
        </p:nvPicPr>
        <p:blipFill rotWithShape="1">
          <a:blip r:embed="rId3">
            <a:alphaModFix/>
          </a:blip>
          <a:srcRect l="23064" t="6875" r="23608" b="5204"/>
          <a:stretch/>
        </p:blipFill>
        <p:spPr>
          <a:xfrm>
            <a:off x="10108401" y="1757175"/>
            <a:ext cx="7101425" cy="65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6"/>
          <p:cNvSpPr txBox="1"/>
          <p:nvPr/>
        </p:nvSpPr>
        <p:spPr>
          <a:xfrm>
            <a:off x="1383774" y="4711700"/>
            <a:ext cx="8066085" cy="30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>
                <a:solidFill>
                  <a:schemeClr val="tx1"/>
                </a:solidFill>
                <a:latin typeface="Ubuntu"/>
                <a:ea typeface="Ubuntu"/>
                <a:cs typeface="Ubuntu"/>
                <a:sym typeface="Ubuntu"/>
              </a:rPr>
              <a:t>Kết quả nghiên cứu</a:t>
            </a:r>
            <a:endParaRPr sz="8800">
              <a:solidFill>
                <a:schemeClr val="tx1"/>
              </a:solidFill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2108200" y="3052575"/>
            <a:ext cx="10393500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CHƯƠNG 4: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id="{6EE18B00-AD91-42B8-7773-396473970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1"/>
            <a:ext cx="133858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A9335-272C-3FBA-2EA9-0FEC8CEF1541}"/>
              </a:ext>
            </a:extLst>
          </p:cNvPr>
          <p:cNvSpPr txBox="1"/>
          <p:nvPr/>
        </p:nvSpPr>
        <p:spPr>
          <a:xfrm>
            <a:off x="952499" y="3314700"/>
            <a:ext cx="34948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2">
                    <a:lumMod val="75000"/>
                  </a:schemeClr>
                </a:solidFill>
                <a:latin typeface="Ubuntu" panose="020B0504030602030204" pitchFamily="34" charset="0"/>
              </a:rPr>
              <a:t>DEMO</a:t>
            </a:r>
          </a:p>
        </p:txBody>
      </p:sp>
      <p:pic>
        <p:nvPicPr>
          <p:cNvPr id="3078" name="Picture 6" descr="Nút Chơi - Biểu tượng nút chơi màu xanh - CleanPNG / KissPNG">
            <a:extLst>
              <a:ext uri="{FF2B5EF4-FFF2-40B4-BE49-F238E27FC236}">
                <a16:creationId xmlns:a16="http://schemas.microsoft.com/office/drawing/2014/main" id="{21BA688F-0EB0-AF34-E062-0C518669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58" y="5100301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/>
          <p:nvPr/>
        </p:nvSpPr>
        <p:spPr>
          <a:xfrm>
            <a:off x="402735" y="1967591"/>
            <a:ext cx="7941165" cy="286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CHƯƠNG 5: </a:t>
            </a:r>
          </a:p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KẾT LUẬN 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Google Shape;534;g181e5b8c95d_0_343">
            <a:extLst>
              <a:ext uri="{FF2B5EF4-FFF2-40B4-BE49-F238E27FC236}">
                <a16:creationId xmlns:a16="http://schemas.microsoft.com/office/drawing/2014/main" id="{51AD55EC-15B4-7604-5C79-BDB4093899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238" t="13632" r="51237" b="14087"/>
          <a:stretch/>
        </p:blipFill>
        <p:spPr>
          <a:xfrm>
            <a:off x="9306944" y="1719002"/>
            <a:ext cx="7778221" cy="73868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AD774-C7DD-13F6-4EE0-580D582823F4}"/>
              </a:ext>
            </a:extLst>
          </p:cNvPr>
          <p:cNvSpPr txBox="1"/>
          <p:nvPr/>
        </p:nvSpPr>
        <p:spPr>
          <a:xfrm>
            <a:off x="1947597" y="6045200"/>
            <a:ext cx="6396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tx1">
                    <a:lumMod val="95000"/>
                    <a:lumOff val="5000"/>
                  </a:schemeClr>
                </a:solidFill>
                <a:latin typeface="Aptos Narrow" panose="020B0004020202020204" pitchFamily="34" charset="0"/>
              </a:rPr>
              <a:t>Ưu điểm , nhược điểm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>
                <a:solidFill>
                  <a:schemeClr val="tx1">
                    <a:lumMod val="95000"/>
                    <a:lumOff val="5000"/>
                  </a:schemeClr>
                </a:solidFill>
                <a:latin typeface="Aptos Narrow" panose="020B0004020202020204" pitchFamily="34" charset="0"/>
              </a:rPr>
              <a:t>Hướng phát triển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>
          <a:extLst>
            <a:ext uri="{FF2B5EF4-FFF2-40B4-BE49-F238E27FC236}">
              <a16:creationId xmlns:a16="http://schemas.microsoft.com/office/drawing/2014/main" id="{6C269578-D7E2-E6FD-6E8A-0E63B546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>
            <a:extLst>
              <a:ext uri="{FF2B5EF4-FFF2-40B4-BE49-F238E27FC236}">
                <a16:creationId xmlns:a16="http://schemas.microsoft.com/office/drawing/2014/main" id="{62E36A53-F7A6-DA12-5229-F38192D51B56}"/>
              </a:ext>
            </a:extLst>
          </p:cNvPr>
          <p:cNvSpPr txBox="1"/>
          <p:nvPr/>
        </p:nvSpPr>
        <p:spPr>
          <a:xfrm>
            <a:off x="0" y="595991"/>
            <a:ext cx="794116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Ưu điểm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Google Shape;532;g181e5b8c95d_0_343">
            <a:extLst>
              <a:ext uri="{FF2B5EF4-FFF2-40B4-BE49-F238E27FC236}">
                <a16:creationId xmlns:a16="http://schemas.microsoft.com/office/drawing/2014/main" id="{53ABAA49-637B-653A-2750-D4BBBC019D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337" t="17461" r="5643" b="13358"/>
          <a:stretch/>
        </p:blipFill>
        <p:spPr>
          <a:xfrm>
            <a:off x="14008100" y="5321299"/>
            <a:ext cx="3832930" cy="47284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5E2E7-19D4-6ED1-28FD-3FBD9579B2C5}"/>
              </a:ext>
            </a:extLst>
          </p:cNvPr>
          <p:cNvSpPr txBox="1"/>
          <p:nvPr/>
        </p:nvSpPr>
        <p:spPr>
          <a:xfrm>
            <a:off x="1079500" y="2026896"/>
            <a:ext cx="12738100" cy="66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Giao diện thân thiện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Thiết kế đơn giản, dễ hiểu, dễ sử dụng.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Quản lý sản phẩm hiệu quả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Thêm, sửa, xóa sản phẩm và phân loại dễ dàng.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Quy trình mua hàng đơn giản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Tìm kiếm, thêm giỏ hàng, thanh toán mượt mà.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Khả năng mở rộng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Dễ tích hợp tính năng mới, hỗ trợ đa ngôn ngữ, thanh toán.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Bảo mật cao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Mã hóa mật khẩu và bảo vệ thông tin cá nhân.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Tính năng báo cáo mạnh mẽ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Hỗ trợ theo dõi doanh thu, đơn hàng, kho hàng.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Tiết kiệm chi phí và thời gian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Tự động hóa quản lý, giảm công sức nhân viên. </a:t>
            </a:r>
          </a:p>
        </p:txBody>
      </p:sp>
    </p:spTree>
    <p:extLst>
      <p:ext uri="{BB962C8B-B14F-4D97-AF65-F5344CB8AC3E}">
        <p14:creationId xmlns:p14="http://schemas.microsoft.com/office/powerpoint/2010/main" val="333029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>
          <a:extLst>
            <a:ext uri="{FF2B5EF4-FFF2-40B4-BE49-F238E27FC236}">
              <a16:creationId xmlns:a16="http://schemas.microsoft.com/office/drawing/2014/main" id="{D9A6F480-9443-5E45-ED7D-D25A03BE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>
            <a:extLst>
              <a:ext uri="{FF2B5EF4-FFF2-40B4-BE49-F238E27FC236}">
                <a16:creationId xmlns:a16="http://schemas.microsoft.com/office/drawing/2014/main" id="{BAE444EB-AB40-49EA-01FA-3C28DF09E47D}"/>
              </a:ext>
            </a:extLst>
          </p:cNvPr>
          <p:cNvSpPr txBox="1"/>
          <p:nvPr/>
        </p:nvSpPr>
        <p:spPr>
          <a:xfrm>
            <a:off x="-498965" y="227691"/>
            <a:ext cx="794116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Nhược điểm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Google Shape;532;g181e5b8c95d_0_343">
            <a:extLst>
              <a:ext uri="{FF2B5EF4-FFF2-40B4-BE49-F238E27FC236}">
                <a16:creationId xmlns:a16="http://schemas.microsoft.com/office/drawing/2014/main" id="{C7143532-81D7-704A-890B-60D66A94AC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337" t="17461" r="5643" b="13358"/>
          <a:stretch/>
        </p:blipFill>
        <p:spPr>
          <a:xfrm>
            <a:off x="12598400" y="5179989"/>
            <a:ext cx="5242630" cy="48697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15308-FB93-FCCD-F2B9-E4DE89292784}"/>
              </a:ext>
            </a:extLst>
          </p:cNvPr>
          <p:cNvSpPr txBox="1"/>
          <p:nvPr/>
        </p:nvSpPr>
        <p:spPr>
          <a:xfrm>
            <a:off x="1152524" y="1658596"/>
            <a:ext cx="12792075" cy="749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Cần bảo trì thường xuyên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Đòi hỏi nguồn lực để đảm bảo hiệu suất.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Khả năng mở rộng bị giới hạn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Hiệu suất giảm khi dữ liệu lớn nếu không tối ưu.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Tương thích hạn chế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Gặp lỗi trên thiết bị cũ hoặc hệ điều hành lỗi thời.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Hỗ trợ thanh toán chưa đầy đủ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Không đáp ứng tất cả phương thức thanh toán.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Thời gian phát triển tính năng mới lâu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: Cần thêm thời gian và nguồn lực.</a:t>
            </a:r>
          </a:p>
        </p:txBody>
      </p:sp>
    </p:spTree>
    <p:extLst>
      <p:ext uri="{BB962C8B-B14F-4D97-AF65-F5344CB8AC3E}">
        <p14:creationId xmlns:p14="http://schemas.microsoft.com/office/powerpoint/2010/main" val="828700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>
          <a:extLst>
            <a:ext uri="{FF2B5EF4-FFF2-40B4-BE49-F238E27FC236}">
              <a16:creationId xmlns:a16="http://schemas.microsoft.com/office/drawing/2014/main" id="{77FEBEFE-5164-3B6A-AA8F-F126D978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>
            <a:extLst>
              <a:ext uri="{FF2B5EF4-FFF2-40B4-BE49-F238E27FC236}">
                <a16:creationId xmlns:a16="http://schemas.microsoft.com/office/drawing/2014/main" id="{71D69BCF-582E-DCB4-545D-E891449083AE}"/>
              </a:ext>
            </a:extLst>
          </p:cNvPr>
          <p:cNvSpPr txBox="1"/>
          <p:nvPr/>
        </p:nvSpPr>
        <p:spPr>
          <a:xfrm>
            <a:off x="580535" y="184666"/>
            <a:ext cx="889366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Hướng phát triển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Google Shape;540;g181e5b8c95d_0_343">
            <a:extLst>
              <a:ext uri="{FF2B5EF4-FFF2-40B4-BE49-F238E27FC236}">
                <a16:creationId xmlns:a16="http://schemas.microsoft.com/office/drawing/2014/main" id="{14DF8238-DBA6-60F6-0A82-47BEAACD74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442" t="7880" r="20587" b="7652"/>
          <a:stretch/>
        </p:blipFill>
        <p:spPr>
          <a:xfrm>
            <a:off x="12458700" y="5638801"/>
            <a:ext cx="5024799" cy="39550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F86B5-00D3-2519-53DF-FF998A57DA45}"/>
              </a:ext>
            </a:extLst>
          </p:cNvPr>
          <p:cNvSpPr txBox="1"/>
          <p:nvPr/>
        </p:nvSpPr>
        <p:spPr>
          <a:xfrm>
            <a:off x="977900" y="1909405"/>
            <a:ext cx="13589000" cy="6669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Tích hợp AI: Gợi ý sản phẩm, quản lý kho, dự báo xu hướng.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Tăng cường bảo mật: Xác thực hai yếu tố, mã hóa nâng cao.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Ứng dụng di động: Hỗ trợ mua sắm trên Android/iOS.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Tích hợp chatbot: Hỗ trợ khách hàng 24/7.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Chương trình khách hàng thân thiết: Ưu đãi, khuyến mãi cho khách hàng trung thành.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Bán hàng đa kênh: Kết nối Facebook, Shopee, Lazada.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Khả năng mở rộng tốt hơn: Xử lý nhiều dữ liệu và giao dịch hơn.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Hỗ trợ đa ngôn ngữ: Tiếp cận khách hàng toàn cầu. </a:t>
            </a:r>
          </a:p>
        </p:txBody>
      </p:sp>
    </p:spTree>
    <p:extLst>
      <p:ext uri="{BB962C8B-B14F-4D97-AF65-F5344CB8AC3E}">
        <p14:creationId xmlns:p14="http://schemas.microsoft.com/office/powerpoint/2010/main" val="366467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>
          <a:extLst>
            <a:ext uri="{FF2B5EF4-FFF2-40B4-BE49-F238E27FC236}">
              <a16:creationId xmlns:a16="http://schemas.microsoft.com/office/drawing/2014/main" id="{457BEAA0-55A8-3909-22FB-C2D0738E4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3A5224-4D3F-0878-27AD-C2BBDD165580}"/>
              </a:ext>
            </a:extLst>
          </p:cNvPr>
          <p:cNvSpPr/>
          <p:nvPr/>
        </p:nvSpPr>
        <p:spPr>
          <a:xfrm>
            <a:off x="1219200" y="1062935"/>
            <a:ext cx="16332200" cy="2997200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ute Thank You Stock Illustrations – 8,754 Cute Thank You Stock  Illustrations, Vectors &amp; Clipart - Dreamstime">
            <a:extLst>
              <a:ext uri="{FF2B5EF4-FFF2-40B4-BE49-F238E27FC236}">
                <a16:creationId xmlns:a16="http://schemas.microsoft.com/office/drawing/2014/main" id="{DCC2694A-BC1E-4221-6E40-46C0B008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0" y="4289398"/>
            <a:ext cx="6057899" cy="60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AD958-280A-8F88-E9B9-805B057CFCE1}"/>
              </a:ext>
            </a:extLst>
          </p:cNvPr>
          <p:cNvSpPr txBox="1"/>
          <p:nvPr/>
        </p:nvSpPr>
        <p:spPr>
          <a:xfrm>
            <a:off x="1715605" y="1292198"/>
            <a:ext cx="122543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i="1">
                <a:solidFill>
                  <a:schemeClr val="bg2">
                    <a:lumMod val="75000"/>
                  </a:schemeClr>
                </a:solidFill>
                <a:latin typeface="Ubuntu" panose="020B0504030602030204" pitchFamily="34" charset="0"/>
              </a:rPr>
              <a:t>CẢM ƠN THẦY CÔ VÀ CÁC BẠN ĐÃ LẮNG NGHE !!!</a:t>
            </a:r>
          </a:p>
        </p:txBody>
      </p:sp>
      <p:pic>
        <p:nvPicPr>
          <p:cNvPr id="7172" name="Picture 4" descr="Giỏ hoa điểm 10”- Món quà nhỏ tặng mẹ và cô giáo | Trường Phổ Thông Vùng  Cao Việt Bắc">
            <a:extLst>
              <a:ext uri="{FF2B5EF4-FFF2-40B4-BE49-F238E27FC236}">
                <a16:creationId xmlns:a16="http://schemas.microsoft.com/office/drawing/2014/main" id="{69A439E3-6332-AEC6-90D5-3C518BD8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1" y="5032356"/>
            <a:ext cx="6256338" cy="429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5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371313" y="5490174"/>
            <a:ext cx="17335500" cy="3564380"/>
          </a:xfrm>
          <a:custGeom>
            <a:avLst/>
            <a:gdLst/>
            <a:ahLst/>
            <a:cxnLst/>
            <a:rect l="l" t="t" r="r" b="b"/>
            <a:pathLst>
              <a:path w="4565728" h="1129879" extrusionOk="0">
                <a:moveTo>
                  <a:pt x="16077" y="0"/>
                </a:moveTo>
                <a:lnTo>
                  <a:pt x="4549651" y="0"/>
                </a:lnTo>
                <a:cubicBezTo>
                  <a:pt x="4558530" y="0"/>
                  <a:pt x="4565728" y="7198"/>
                  <a:pt x="4565728" y="16077"/>
                </a:cubicBezTo>
                <a:lnTo>
                  <a:pt x="4565728" y="1113801"/>
                </a:lnTo>
                <a:cubicBezTo>
                  <a:pt x="4565728" y="1122681"/>
                  <a:pt x="4558530" y="1129879"/>
                  <a:pt x="4549651" y="1129879"/>
                </a:cubicBezTo>
                <a:lnTo>
                  <a:pt x="16077" y="1129879"/>
                </a:lnTo>
                <a:cubicBezTo>
                  <a:pt x="7198" y="1129879"/>
                  <a:pt x="0" y="1122681"/>
                  <a:pt x="0" y="1113801"/>
                </a:cubicBezTo>
                <a:lnTo>
                  <a:pt x="0" y="16077"/>
                </a:lnTo>
                <a:cubicBezTo>
                  <a:pt x="0" y="7198"/>
                  <a:pt x="7198" y="0"/>
                  <a:pt x="16077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1038" y="1296492"/>
            <a:ext cx="1223083" cy="8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673100" y="3283296"/>
            <a:ext cx="9386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79A1BF"/>
                </a:solidFill>
                <a:latin typeface="Ubuntu"/>
                <a:ea typeface="Ubuntu"/>
                <a:cs typeface="Ubuntu"/>
                <a:sym typeface="Ubuntu"/>
              </a:rPr>
              <a:t>Thành viên nhóm </a:t>
            </a:r>
            <a:endParaRPr sz="6600">
              <a:solidFill>
                <a:srgbClr val="79A1BF"/>
              </a:solidFill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1124159" y="6223774"/>
            <a:ext cx="5141301" cy="1735976"/>
            <a:chOff x="0" y="-19050"/>
            <a:chExt cx="6855068" cy="2314633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156183" y="1113721"/>
              <a:ext cx="6542700" cy="1181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latin typeface="Ubuntu" panose="020B0504030602030204" pitchFamily="34" charset="0"/>
                  <a:sym typeface="Ubuntu"/>
                </a:rPr>
                <a:t>Tìm kiếm nội dung 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latin typeface="Ubuntu" panose="020B0504030602030204" pitchFamily="34" charset="0"/>
                  <a:sym typeface="Ubuntu"/>
                </a:rPr>
                <a:t>Chuẩn bị Demo </a:t>
              </a: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bg2">
                      <a:lumMod val="75000"/>
                    </a:schemeClr>
                  </a:solidFill>
                  <a:latin typeface="Ubuntu"/>
                  <a:sym typeface="Ubuntu"/>
                </a:rPr>
                <a:t>Lâm Vĩnh Phát </a:t>
              </a: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6786265" y="6171261"/>
            <a:ext cx="5141301" cy="950624"/>
            <a:chOff x="0" y="-19050"/>
            <a:chExt cx="6855068" cy="1267498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903739"/>
              <a:ext cx="64386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chemeClr val="bg2">
                      <a:lumMod val="75000"/>
                    </a:schemeClr>
                  </a:solidFill>
                  <a:latin typeface="Ubuntu"/>
                  <a:ea typeface="Ubuntu"/>
                  <a:cs typeface="Ubuntu"/>
                  <a:sym typeface="Ubuntu"/>
                </a:rPr>
                <a:t>Kiều Chí Nguyện </a:t>
              </a: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136020" y="6223774"/>
            <a:ext cx="5141302" cy="2345390"/>
            <a:chOff x="-1" y="-19050"/>
            <a:chExt cx="6855069" cy="3127184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-1" y="744412"/>
              <a:ext cx="6855000" cy="2363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 b="1">
                <a:latin typeface="Ubuntu" panose="020B0504030602030204" pitchFamily="34" charset="0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latin typeface="Ubuntu" panose="020B0504030602030204" pitchFamily="34" charset="0"/>
                </a:rPr>
                <a:t>Chuẩn bị Demo 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latin typeface="Ubuntu" panose="020B0504030602030204" pitchFamily="34" charset="0"/>
                </a:rPr>
                <a:t>Chuẩn bị Power Point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latin typeface="Ubuntu" panose="020B0504030602030204" pitchFamily="34" charset="0"/>
                </a:rPr>
                <a:t>Word</a:t>
              </a:r>
              <a:endParaRPr sz="2400" b="1">
                <a:latin typeface="Ubuntu" panose="020B0504030602030204" pitchFamily="34" charset="0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19050"/>
              <a:ext cx="6855068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bg2">
                      <a:lumMod val="75000"/>
                    </a:schemeClr>
                  </a:solidFill>
                  <a:latin typeface="Ubuntu"/>
                  <a:sym typeface="Ubuntu"/>
                </a:rPr>
                <a:t>Ngô Thị Trúc Xuân </a:t>
              </a: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l="18397" r="15852"/>
          <a:stretch/>
        </p:blipFill>
        <p:spPr>
          <a:xfrm>
            <a:off x="9628714" y="1207957"/>
            <a:ext cx="5916086" cy="39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894D3F-E1AB-B47E-D7DC-C38A21432356}"/>
              </a:ext>
            </a:extLst>
          </p:cNvPr>
          <p:cNvSpPr txBox="1"/>
          <p:nvPr/>
        </p:nvSpPr>
        <p:spPr>
          <a:xfrm>
            <a:off x="7705915" y="7006373"/>
            <a:ext cx="3302000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Ubuntu" panose="020B0504030602030204" pitchFamily="34" charset="0"/>
                <a:sym typeface="Ubuntu"/>
              </a:rPr>
              <a:t>Tìm kiếm nội dung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Ubuntu" panose="020B0504030602030204" pitchFamily="34" charset="0"/>
                <a:sym typeface="Ubuntu"/>
              </a:rPr>
              <a:t>Chuẩn bị Demo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>
            <a:off x="-379924" y="-520930"/>
            <a:ext cx="19047848" cy="6590517"/>
            <a:chOff x="0" y="-57150"/>
            <a:chExt cx="5016717" cy="1735774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l="10692" r="10629"/>
          <a:stretch/>
        </p:blipFill>
        <p:spPr>
          <a:xfrm>
            <a:off x="2730100" y="613450"/>
            <a:ext cx="12830198" cy="9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3261325" y="1208800"/>
            <a:ext cx="11766558" cy="7921065"/>
          </a:xfrm>
          <a:custGeom>
            <a:avLst/>
            <a:gdLst/>
            <a:ahLst/>
            <a:cxnLst/>
            <a:rect l="l" t="t" r="r" b="b"/>
            <a:pathLst>
              <a:path w="3106682" h="2088613" extrusionOk="0">
                <a:moveTo>
                  <a:pt x="0" y="0"/>
                </a:moveTo>
                <a:lnTo>
                  <a:pt x="3106682" y="0"/>
                </a:lnTo>
                <a:lnTo>
                  <a:pt x="3106682" y="2088613"/>
                </a:lnTo>
                <a:lnTo>
                  <a:pt x="0" y="2088613"/>
                </a:lnTo>
                <a:close/>
              </a:path>
            </a:pathLst>
          </a:custGeom>
          <a:solidFill>
            <a:srgbClr val="EBEAEA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2" name="Google Shape;122;p3"/>
          <p:cNvGrpSpPr/>
          <p:nvPr/>
        </p:nvGrpSpPr>
        <p:grpSpPr>
          <a:xfrm>
            <a:off x="5436570" y="3411328"/>
            <a:ext cx="9615237" cy="5170646"/>
            <a:chOff x="0" y="-222390"/>
            <a:chExt cx="12820317" cy="6894195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1699737" y="-222390"/>
              <a:ext cx="11120580" cy="689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Tổng quan đề tài 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Cơ sở lý thuyết </a:t>
              </a:r>
              <a:endParaRPr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latin typeface="Ubuntu"/>
                  <a:sym typeface="Ubuntu"/>
                </a:rPr>
                <a:t>Tổng quan nghiên cứu </a:t>
              </a:r>
              <a:endParaRPr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latin typeface="Ubuntu"/>
                  <a:sym typeface="Ubuntu"/>
                </a:rPr>
                <a:t>Kết quả nghiên cứu (DEMO)</a:t>
              </a:r>
              <a:endParaRPr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latin typeface="Ubuntu"/>
                  <a:sym typeface="Ubuntu"/>
                </a:rPr>
                <a:t>Kết luận </a:t>
              </a:r>
              <a:endParaRPr/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0" y="-219075"/>
              <a:ext cx="1036500" cy="65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05</a:t>
              </a:r>
              <a:endParaRPr/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2977399" y="1122200"/>
            <a:ext cx="12049276" cy="180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Cấu trúc bài thuyết trình </a:t>
            </a:r>
            <a:endParaRPr sz="1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l="25004" t="48156" r="36849" b="30707"/>
          <a:stretch/>
        </p:blipFill>
        <p:spPr>
          <a:xfrm>
            <a:off x="1708073" y="8312191"/>
            <a:ext cx="4048200" cy="126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>
            <a:off x="2832100" y="3656483"/>
            <a:ext cx="9271001" cy="5257292"/>
            <a:chOff x="622392" y="23651"/>
            <a:chExt cx="2806803" cy="1386234"/>
          </a:xfrm>
        </p:grpSpPr>
        <p:sp>
          <p:nvSpPr>
            <p:cNvPr id="132" name="Google Shape;132;p4"/>
            <p:cNvSpPr/>
            <p:nvPr/>
          </p:nvSpPr>
          <p:spPr>
            <a:xfrm>
              <a:off x="622392" y="23651"/>
              <a:ext cx="2806803" cy="1386234"/>
            </a:xfrm>
            <a:custGeom>
              <a:avLst/>
              <a:gdLst/>
              <a:ahLst/>
              <a:cxnLst/>
              <a:rect l="l" t="t" r="r" b="b"/>
              <a:pathLst>
                <a:path w="3417660" h="1396709" extrusionOk="0">
                  <a:moveTo>
                    <a:pt x="0" y="0"/>
                  </a:moveTo>
                  <a:lnTo>
                    <a:pt x="3417660" y="0"/>
                  </a:lnTo>
                  <a:lnTo>
                    <a:pt x="3417660" y="1396709"/>
                  </a:lnTo>
                  <a:lnTo>
                    <a:pt x="0" y="1396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1080427" y="223622"/>
              <a:ext cx="1833547" cy="86042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571500" marR="0" lvl="0" indent="-57150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4400" b="0" i="0" u="none" strike="noStrike" cap="none">
                  <a:solidFill>
                    <a:schemeClr val="dk1"/>
                  </a:solidFill>
                  <a:latin typeface="Ubuntu" panose="020B0504030602030204" pitchFamily="34" charset="0"/>
                  <a:ea typeface="Calibri"/>
                  <a:cs typeface="Calibri"/>
                  <a:sym typeface="Calibri"/>
                </a:rPr>
                <a:t>1.1 Lý do chọn đề tài</a:t>
              </a:r>
            </a:p>
            <a:p>
              <a:pPr marL="571500" marR="0" lvl="0" indent="-57150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4400">
                  <a:solidFill>
                    <a:schemeClr val="dk1"/>
                  </a:solidFill>
                  <a:latin typeface="Ubuntu" panose="020B0504030602030204" pitchFamily="34" charset="0"/>
                  <a:ea typeface="Calibri"/>
                  <a:cs typeface="Calibri"/>
                  <a:sym typeface="Calibri"/>
                </a:rPr>
                <a:t>1.2 Sơ lược về đề tài </a:t>
              </a:r>
              <a:r>
                <a:rPr lang="en-US" sz="4400" b="0" i="0" u="none" strike="noStrike" cap="none">
                  <a:solidFill>
                    <a:schemeClr val="dk1"/>
                  </a:solidFill>
                  <a:latin typeface="Ubuntu" panose="020B0504030602030204" pitchFamily="34" charset="0"/>
                  <a:ea typeface="Calibri"/>
                  <a:cs typeface="Calibri"/>
                  <a:sym typeface="Calibri"/>
                </a:rPr>
                <a:t> </a:t>
              </a:r>
              <a:endParaRPr sz="4400" b="0" i="0" u="none" strike="noStrike" cap="none">
                <a:solidFill>
                  <a:schemeClr val="dk1"/>
                </a:solidFill>
                <a:latin typeface="Ubuntu" panose="020B0504030602030204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4"/>
          <p:cNvSpPr txBox="1"/>
          <p:nvPr/>
        </p:nvSpPr>
        <p:spPr>
          <a:xfrm>
            <a:off x="2118668" y="737483"/>
            <a:ext cx="14717690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CHƯƠNG 1: Tổng quan đề tài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 l="28985" t="8395" r="28989" b="10409"/>
          <a:stretch/>
        </p:blipFill>
        <p:spPr>
          <a:xfrm>
            <a:off x="12803593" y="2697424"/>
            <a:ext cx="5720074" cy="62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l="29896" t="11474" r="29449" b="10364"/>
          <a:stretch/>
        </p:blipFill>
        <p:spPr>
          <a:xfrm>
            <a:off x="670919" y="4317675"/>
            <a:ext cx="5436897" cy="5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72" y="3289300"/>
            <a:ext cx="2712866" cy="240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85865">
            <a:off x="6585971" y="3693326"/>
            <a:ext cx="944468" cy="12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341013" y="1187049"/>
            <a:ext cx="9640558" cy="114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Lý do chọn đề tài :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ED3FF8-9363-FAFA-B095-B3BD6AE7914B}"/>
              </a:ext>
            </a:extLst>
          </p:cNvPr>
          <p:cNvSpPr/>
          <p:nvPr/>
        </p:nvSpPr>
        <p:spPr>
          <a:xfrm>
            <a:off x="8984973" y="2875108"/>
            <a:ext cx="9179339" cy="4275920"/>
          </a:xfrm>
          <a:prstGeom prst="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D1AD78E-FFA1-0DD4-2E4B-2912CFB53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6643" y="2875108"/>
            <a:ext cx="7458290" cy="387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Nhu cầu thị trường cao</a:t>
            </a:r>
            <a:endParaRPr kumimoji="0" lang="vi-VN" altLang="vi-V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 lý kinh doanh hiệu quả</a:t>
            </a:r>
            <a:endParaRPr kumimoji="0" lang="vi-VN" altLang="vi-V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Cải thiện trải nghiệm khách hàng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Phát triển kỹ năng công nghệ</a:t>
            </a:r>
            <a:endParaRPr kumimoji="0" lang="vi-VN" altLang="vi-V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77B52647-3F3F-CD7D-6683-471A386C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>
            <a:extLst>
              <a:ext uri="{FF2B5EF4-FFF2-40B4-BE49-F238E27FC236}">
                <a16:creationId xmlns:a16="http://schemas.microsoft.com/office/drawing/2014/main" id="{471C52BA-49DD-9516-93C3-84FEFE0030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896" t="11474" r="29449" b="10364"/>
          <a:stretch/>
        </p:blipFill>
        <p:spPr>
          <a:xfrm>
            <a:off x="670919" y="4317675"/>
            <a:ext cx="5436897" cy="5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>
            <a:extLst>
              <a:ext uri="{FF2B5EF4-FFF2-40B4-BE49-F238E27FC236}">
                <a16:creationId xmlns:a16="http://schemas.microsoft.com/office/drawing/2014/main" id="{D1F401F9-2125-2D5B-F71E-07CF301A29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72" y="3289300"/>
            <a:ext cx="2712866" cy="240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>
            <a:extLst>
              <a:ext uri="{FF2B5EF4-FFF2-40B4-BE49-F238E27FC236}">
                <a16:creationId xmlns:a16="http://schemas.microsoft.com/office/drawing/2014/main" id="{9D24C19B-CD4D-D71A-1EEE-2FA745283F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85865">
            <a:off x="5268918" y="4519153"/>
            <a:ext cx="944468" cy="12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C1B850E-B649-EBC3-EBFB-125F6741D26D}"/>
              </a:ext>
            </a:extLst>
          </p:cNvPr>
          <p:cNvSpPr txBox="1"/>
          <p:nvPr/>
        </p:nvSpPr>
        <p:spPr>
          <a:xfrm>
            <a:off x="341013" y="1187049"/>
            <a:ext cx="9640558" cy="114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Sơ lược về đề tài :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5FE27F-09FC-BEDA-11E0-2D1914CB36A0}"/>
              </a:ext>
            </a:extLst>
          </p:cNvPr>
          <p:cNvSpPr/>
          <p:nvPr/>
        </p:nvSpPr>
        <p:spPr>
          <a:xfrm>
            <a:off x="8136343" y="2563593"/>
            <a:ext cx="9749674" cy="6265517"/>
          </a:xfrm>
          <a:prstGeom prst="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E08A222-26AA-2597-4DD1-70346D1D9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8244" y="2975275"/>
            <a:ext cx="8685871" cy="502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Tối ưu hóa quản lý kinh doanh</a:t>
            </a:r>
            <a:r>
              <a:rPr kumimoji="0" lang="vi-VN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Tự động hóa quản lý hàng tồn kho, đơn hàng, thanh toán, và thông tin khách hàng, giảm chi phí vận hành và nâng cao hiệu quả kinh doanh.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Nâng cao trải nghiệm người dùng</a:t>
            </a:r>
            <a:r>
              <a:rPr kumimoji="0" lang="vi-VN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Cải thiện giao diện và tính năng như gợi ý sản phẩm, thông báo khuyến mãi, và thanh toán an toàn, mang lại trải nghiệm mua sắm tiện lợi và hài lòng.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Xây dựng website bán quần áo</a:t>
            </a:r>
            <a:r>
              <a:rPr kumimoji="0" lang="vi-VN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Phát triển giao diện thân thiện, tích hợp tính năng tìm kiếm, giỏ hàng, thanh toán trực tuyến, danh sách yêu thích, và các công cụ hỗ trợ khách hàng.</a:t>
            </a:r>
          </a:p>
        </p:txBody>
      </p:sp>
    </p:spTree>
    <p:extLst>
      <p:ext uri="{BB962C8B-B14F-4D97-AF65-F5344CB8AC3E}">
        <p14:creationId xmlns:p14="http://schemas.microsoft.com/office/powerpoint/2010/main" val="390669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-2103898" y="5804259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4431938" y="-1336425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6"/>
          <p:cNvGrpSpPr/>
          <p:nvPr/>
        </p:nvGrpSpPr>
        <p:grpSpPr>
          <a:xfrm>
            <a:off x="654665" y="422352"/>
            <a:ext cx="16978669" cy="8446066"/>
            <a:chOff x="0" y="-57150"/>
            <a:chExt cx="4471748" cy="2224478"/>
          </a:xfrm>
        </p:grpSpPr>
        <p:sp>
          <p:nvSpPr>
            <p:cNvPr id="162" name="Google Shape;162;p6"/>
            <p:cNvSpPr/>
            <p:nvPr/>
          </p:nvSpPr>
          <p:spPr>
            <a:xfrm>
              <a:off x="0" y="0"/>
              <a:ext cx="4471748" cy="2167328"/>
            </a:xfrm>
            <a:custGeom>
              <a:avLst/>
              <a:gdLst/>
              <a:ahLst/>
              <a:cxnLst/>
              <a:rect l="l" t="t" r="r" b="b"/>
              <a:pathLst>
                <a:path w="4471748" h="2167328" extrusionOk="0">
                  <a:moveTo>
                    <a:pt x="0" y="0"/>
                  </a:moveTo>
                  <a:lnTo>
                    <a:pt x="4471748" y="0"/>
                  </a:lnTo>
                  <a:lnTo>
                    <a:pt x="4471748" y="2167328"/>
                  </a:lnTo>
                  <a:lnTo>
                    <a:pt x="0" y="2167328"/>
                  </a:lnTo>
                  <a:close/>
                </a:path>
              </a:pathLst>
            </a:custGeom>
            <a:solidFill>
              <a:srgbClr val="A2B85E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6"/>
          <p:cNvGrpSpPr/>
          <p:nvPr/>
        </p:nvGrpSpPr>
        <p:grpSpPr>
          <a:xfrm>
            <a:off x="936170" y="715586"/>
            <a:ext cx="16415660" cy="7859598"/>
            <a:chOff x="0" y="-57150"/>
            <a:chExt cx="4323466" cy="2070018"/>
          </a:xfrm>
        </p:grpSpPr>
        <p:sp>
          <p:nvSpPr>
            <p:cNvPr id="165" name="Google Shape;165;p6"/>
            <p:cNvSpPr/>
            <p:nvPr/>
          </p:nvSpPr>
          <p:spPr>
            <a:xfrm>
              <a:off x="0" y="0"/>
              <a:ext cx="4323466" cy="2012868"/>
            </a:xfrm>
            <a:custGeom>
              <a:avLst/>
              <a:gdLst/>
              <a:ahLst/>
              <a:cxnLst/>
              <a:rect l="l" t="t" r="r" b="b"/>
              <a:pathLst>
                <a:path w="4323466" h="2012868" extrusionOk="0">
                  <a:moveTo>
                    <a:pt x="0" y="0"/>
                  </a:moveTo>
                  <a:lnTo>
                    <a:pt x="4323466" y="0"/>
                  </a:lnTo>
                  <a:lnTo>
                    <a:pt x="4323466" y="2012868"/>
                  </a:lnTo>
                  <a:lnTo>
                    <a:pt x="0" y="2012868"/>
                  </a:lnTo>
                  <a:close/>
                </a:path>
              </a:pathLst>
            </a:custGeom>
            <a:solidFill>
              <a:srgbClr val="EBEAEA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6"/>
          <p:cNvSpPr txBox="1"/>
          <p:nvPr/>
        </p:nvSpPr>
        <p:spPr>
          <a:xfrm>
            <a:off x="1763070" y="3510001"/>
            <a:ext cx="10345950" cy="276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8" b="1">
                <a:latin typeface="Ubuntu"/>
                <a:sym typeface="Ubuntu"/>
              </a:rPr>
              <a:t>Chương 2: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8" b="1">
                <a:latin typeface="Ubuntu"/>
                <a:sym typeface="Ubuntu"/>
              </a:rPr>
              <a:t>Cơ sở lý thuyết  </a:t>
            </a:r>
            <a:endParaRPr lang="en-US"/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11365502" y="3715650"/>
            <a:ext cx="7364250" cy="699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10758052" y="1588189"/>
            <a:ext cx="7529948" cy="8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174D8-AE06-52D6-D823-D94D7E80EB2E}"/>
              </a:ext>
            </a:extLst>
          </p:cNvPr>
          <p:cNvSpPr txBox="1"/>
          <p:nvPr/>
        </p:nvSpPr>
        <p:spPr>
          <a:xfrm>
            <a:off x="1384663" y="3549712"/>
            <a:ext cx="7529947" cy="5407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HTML: Xây dựng cấu trúc.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CSS: Định hình giao diện.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JavaScript: Tạo tương tác và động.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Bootstrap: Framework giúp thiết kế nhanh chóng.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MySQL: Quản lý dữ liệu.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PHP: Xử lý logic phía máy chủ. </a:t>
            </a:r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A4881964-9014-E36D-FA1F-06F072582FE9}"/>
              </a:ext>
            </a:extLst>
          </p:cNvPr>
          <p:cNvSpPr txBox="1"/>
          <p:nvPr/>
        </p:nvSpPr>
        <p:spPr>
          <a:xfrm>
            <a:off x="-1248722" y="1588189"/>
            <a:ext cx="13208985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>
                <a:solidFill>
                  <a:schemeClr val="bg2">
                    <a:lumMod val="75000"/>
                  </a:schemeClr>
                </a:solidFill>
                <a:latin typeface="Ubuntu"/>
                <a:sym typeface="Ubuntu"/>
              </a:rPr>
              <a:t>Công nghệ áp dụng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9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1216</Words>
  <Application>Microsoft Office PowerPoint</Application>
  <PresentationFormat>Custom</PresentationFormat>
  <Paragraphs>138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 Narrow</vt:lpstr>
      <vt:lpstr>Arial</vt:lpstr>
      <vt:lpstr>Calibri</vt:lpstr>
      <vt:lpstr>Ubuntu</vt:lpstr>
      <vt:lpstr>Aptos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Trúc Xuân Ngô Thị</cp:lastModifiedBy>
  <cp:revision>4</cp:revision>
  <dcterms:created xsi:type="dcterms:W3CDTF">2006-08-16T00:00:00Z</dcterms:created>
  <dcterms:modified xsi:type="dcterms:W3CDTF">2025-01-10T16:00:02Z</dcterms:modified>
</cp:coreProperties>
</file>